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404" r:id="rId3"/>
    <p:sldId id="428" r:id="rId4"/>
    <p:sldId id="405" r:id="rId5"/>
    <p:sldId id="406" r:id="rId6"/>
    <p:sldId id="326" r:id="rId7"/>
    <p:sldId id="365" r:id="rId8"/>
    <p:sldId id="381" r:id="rId9"/>
    <p:sldId id="369" r:id="rId10"/>
    <p:sldId id="407" r:id="rId11"/>
    <p:sldId id="329" r:id="rId12"/>
    <p:sldId id="368" r:id="rId13"/>
    <p:sldId id="344" r:id="rId14"/>
    <p:sldId id="341" r:id="rId15"/>
    <p:sldId id="367" r:id="rId16"/>
    <p:sldId id="412" r:id="rId17"/>
    <p:sldId id="427" r:id="rId18"/>
    <p:sldId id="417" r:id="rId19"/>
  </p:sldIdLst>
  <p:sldSz cx="10798175" cy="6121400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8">
          <p15:clr>
            <a:srgbClr val="A4A3A4"/>
          </p15:clr>
        </p15:guide>
        <p15:guide id="2" pos="3401">
          <p15:clr>
            <a:srgbClr val="A4A3A4"/>
          </p15:clr>
        </p15:guide>
        <p15:guide id="3" orient="horz" pos="1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8D"/>
    <a:srgbClr val="925BFF"/>
    <a:srgbClr val="560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52" autoAdjust="0"/>
    <p:restoredTop sz="94660"/>
  </p:normalViewPr>
  <p:slideViewPr>
    <p:cSldViewPr showGuides="1">
      <p:cViewPr varScale="1">
        <p:scale>
          <a:sx n="119" d="100"/>
          <a:sy n="119" d="100"/>
        </p:scale>
        <p:origin x="84" y="102"/>
      </p:cViewPr>
      <p:guideLst>
        <p:guide orient="horz" pos="1928"/>
        <p:guide pos="3401"/>
        <p:guide orient="horz" pos="18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87C10C7-FEF1-4272-9217-CCBB4CD8FF4A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65100" y="768350"/>
            <a:ext cx="6769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A01C8C7F-D353-4D6B-9CF0-8677B0CCE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3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703DF-5A9E-B348-8B81-741A3901AC3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18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703DF-5A9E-B348-8B81-741A3901AC3B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18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703DF-5A9E-B348-8B81-741A3901AC3B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18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703DF-5A9E-B348-8B81-741A3901AC3B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18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703DF-5A9E-B348-8B81-741A3901AC3B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18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9863" y="1901603"/>
            <a:ext cx="9178449" cy="131213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75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726" y="3468793"/>
            <a:ext cx="7558723" cy="15643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8607" y="5673631"/>
            <a:ext cx="1980876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89377" y="5673631"/>
            <a:ext cx="3419422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1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8607" y="1428328"/>
            <a:ext cx="9179660" cy="403984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8607" y="5673631"/>
            <a:ext cx="2379912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74951" y="5673631"/>
            <a:ext cx="2933848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C73F8DE-E6DD-53A5-E2E7-F201E26B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5141"/>
            <a:ext cx="5112568" cy="10202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00758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8586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45939" y="218218"/>
            <a:ext cx="2868265" cy="4663317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7394" y="218218"/>
            <a:ext cx="8428575" cy="46633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8607" y="5673631"/>
            <a:ext cx="1980876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89377" y="5673631"/>
            <a:ext cx="3419422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90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607" y="245141"/>
            <a:ext cx="9179658" cy="10202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00758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8607" y="1428328"/>
            <a:ext cx="9179660" cy="40398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8607" y="5673631"/>
            <a:ext cx="1980876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89377" y="5673631"/>
            <a:ext cx="3419422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0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981" y="3933568"/>
            <a:ext cx="9178449" cy="121577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758D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2981" y="2594512"/>
            <a:ext cx="9178449" cy="13390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8607" y="5673631"/>
            <a:ext cx="1980876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89377" y="5673631"/>
            <a:ext cx="3419422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0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8607" y="1548532"/>
            <a:ext cx="4032448" cy="360624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35677" y="1548532"/>
            <a:ext cx="5022588" cy="360624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78607" y="5665284"/>
            <a:ext cx="1980876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89377" y="5673631"/>
            <a:ext cx="3419422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4EA7060-6E27-46DE-18E9-D52EF885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5141"/>
            <a:ext cx="5112568" cy="10202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00758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0396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8607" y="1370230"/>
            <a:ext cx="4232372" cy="57104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8607" y="1941278"/>
            <a:ext cx="4232372" cy="352689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7197" y="1370230"/>
            <a:ext cx="4771071" cy="57104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87197" y="1941278"/>
            <a:ext cx="4771071" cy="352689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078607" y="5673631"/>
            <a:ext cx="1980876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689377" y="5673631"/>
            <a:ext cx="3419422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D8EB710-D30E-202B-5C14-0B401F421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5141"/>
            <a:ext cx="5256584" cy="10202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00758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9335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078607" y="5710502"/>
            <a:ext cx="1980876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89377" y="5673631"/>
            <a:ext cx="3419422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86F2691-1F94-F2AD-B60E-EA3DD3789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5141"/>
            <a:ext cx="4176464" cy="10202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00" b="1">
                <a:solidFill>
                  <a:srgbClr val="00758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5600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78607" y="5673631"/>
            <a:ext cx="1980876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689377" y="5673631"/>
            <a:ext cx="3419422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4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4591" y="243723"/>
            <a:ext cx="3816424" cy="103723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758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2430" y="243724"/>
            <a:ext cx="5365836" cy="522444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34591" y="1280960"/>
            <a:ext cx="3816424" cy="41872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78607" y="5673631"/>
            <a:ext cx="1980876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89377" y="5673631"/>
            <a:ext cx="3419422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47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519" y="4284980"/>
            <a:ext cx="6478905" cy="50586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6519" y="546958"/>
            <a:ext cx="6478905" cy="3672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6519" y="4790846"/>
            <a:ext cx="6478905" cy="718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06599" y="5673631"/>
            <a:ext cx="2052884" cy="325908"/>
          </a:xfrm>
          <a:prstGeom prst="rect">
            <a:avLst/>
          </a:prstGeom>
        </p:spPr>
        <p:txBody>
          <a:bodyPr/>
          <a:lstStyle/>
          <a:p>
            <a:fld id="{088750D6-3C93-4DF4-9DFC-8E083CB7E7C7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89377" y="5673631"/>
            <a:ext cx="3419422" cy="32590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738692" y="5673631"/>
            <a:ext cx="2519574" cy="325908"/>
          </a:xfrm>
          <a:prstGeom prst="rect">
            <a:avLst/>
          </a:prstGeom>
        </p:spPr>
        <p:txBody>
          <a:bodyPr/>
          <a:lstStyle/>
          <a:p>
            <a:fld id="{1D705541-FF8A-483A-947A-DB24677A9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16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CB1E41-5AD2-4945-50D5-AEC95B34F2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269085" y="213906"/>
            <a:ext cx="362249" cy="362397"/>
          </a:xfrm>
          <a:prstGeom prst="rect">
            <a:avLst/>
          </a:prstGeom>
        </p:spPr>
      </p:pic>
      <p:pic>
        <p:nvPicPr>
          <p:cNvPr id="9" name="Picture 5" descr="D:\Рэн\РАБОЧИЙ СТОЛ\лого мнздрав пнг.png">
            <a:extLst>
              <a:ext uri="{FF2B5EF4-FFF2-40B4-BE49-F238E27FC236}">
                <a16:creationId xmlns:a16="http://schemas.microsoft.com/office/drawing/2014/main" id="{94D53DD3-26B8-2675-CF95-E1846629F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21" y="221425"/>
            <a:ext cx="945781" cy="3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Dizaner-L\Desktop\нац проект пнг.png">
            <a:extLst>
              <a:ext uri="{FF2B5EF4-FFF2-40B4-BE49-F238E27FC236}">
                <a16:creationId xmlns:a16="http://schemas.microsoft.com/office/drawing/2014/main" id="{15D39CD5-8F64-7F8A-C06E-F49786EA9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18" y="236452"/>
            <a:ext cx="583947" cy="43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Dizaner-L\Desktop\служба здоровья пнг.png">
            <a:extLst>
              <a:ext uri="{FF2B5EF4-FFF2-40B4-BE49-F238E27FC236}">
                <a16:creationId xmlns:a16="http://schemas.microsoft.com/office/drawing/2014/main" id="{F57573F9-D19F-F137-1D98-F686259BDE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900" y="287506"/>
            <a:ext cx="721366" cy="1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A20770C-C119-09B1-44E6-3D469BFAD8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301" y="8375"/>
            <a:ext cx="745026" cy="611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54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8.wdp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microsoft.com/office/2007/relationships/hdphoto" Target="../media/hdphoto12.wdp"/><Relationship Id="rId4" Type="http://schemas.openxmlformats.org/officeDocument/2006/relationships/image" Target="../media/image58.jpeg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microsoft.com/office/2007/relationships/hdphoto" Target="../media/hdphoto5.wdp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6.wdp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6">
            <a:extLst>
              <a:ext uri="{FF2B5EF4-FFF2-40B4-BE49-F238E27FC236}">
                <a16:creationId xmlns:a16="http://schemas.microsoft.com/office/drawing/2014/main" id="{0B64EAAA-B74F-0145-AFCF-DF182AA416C4}"/>
              </a:ext>
            </a:extLst>
          </p:cNvPr>
          <p:cNvSpPr/>
          <p:nvPr/>
        </p:nvSpPr>
        <p:spPr>
          <a:xfrm>
            <a:off x="1006598" y="2268612"/>
            <a:ext cx="9469053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58D"/>
                </a:solidFill>
                <a:latin typeface="+mj-lt"/>
                <a:cs typeface="Segoe UI" panose="020B0502040204020203" pitchFamily="34" charset="0"/>
              </a:rPr>
              <a:t>Реализация федерального проекта</a:t>
            </a:r>
            <a:endParaRPr lang="ru-RU" sz="2800" b="1" dirty="0">
              <a:solidFill>
                <a:srgbClr val="00758D"/>
              </a:solidFill>
              <a:latin typeface="+mj-lt"/>
              <a:cs typeface="Segoe UI" panose="020B0502040204020203" pitchFamily="34" charset="0"/>
            </a:endParaRPr>
          </a:p>
          <a:p>
            <a:pPr algn="ctr"/>
            <a:r>
              <a:rPr lang="ru-RU" sz="2800" b="1" dirty="0">
                <a:solidFill>
                  <a:srgbClr val="00758D"/>
                </a:solidFill>
                <a:latin typeface="+mj-lt"/>
                <a:cs typeface="Segoe UI" panose="020B0502040204020203" pitchFamily="34" charset="0"/>
              </a:rPr>
              <a:t>«Модернизация первичного звена </a:t>
            </a:r>
            <a:r>
              <a:rPr lang="ru-RU" sz="2800" b="1" dirty="0" smtClean="0">
                <a:solidFill>
                  <a:srgbClr val="00758D"/>
                </a:solidFill>
                <a:latin typeface="+mj-lt"/>
                <a:cs typeface="Segoe UI" panose="020B0502040204020203" pitchFamily="34" charset="0"/>
              </a:rPr>
              <a:t>здравоохранения Российской Федерации»</a:t>
            </a:r>
          </a:p>
          <a:p>
            <a:pPr algn="ctr"/>
            <a:r>
              <a:rPr lang="ru-RU" sz="2800" b="1" dirty="0" smtClean="0">
                <a:solidFill>
                  <a:srgbClr val="00758D"/>
                </a:solidFill>
                <a:latin typeface="+mj-lt"/>
                <a:cs typeface="Segoe UI" panose="020B0502040204020203" pitchFamily="34" charset="0"/>
              </a:rPr>
              <a:t>в Республике Татарстан</a:t>
            </a:r>
            <a:endParaRPr lang="ru-RU" sz="2800" b="1" dirty="0">
              <a:solidFill>
                <a:srgbClr val="00758D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22724" y="5580980"/>
            <a:ext cx="6552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2024</a:t>
            </a:r>
            <a:endParaRPr lang="ru-RU" sz="1400" dirty="0">
              <a:solidFill>
                <a:srgbClr val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9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6DE7D5-9A64-CE9D-17C7-F4F50D66D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59" t="10620" r="-711" b="7282"/>
          <a:stretch/>
        </p:blipFill>
        <p:spPr>
          <a:xfrm>
            <a:off x="4246959" y="1214620"/>
            <a:ext cx="6192688" cy="373908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087C2-67DD-528B-4CDD-814429993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6" y="3568008"/>
            <a:ext cx="3048339" cy="2286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41D865-B9F3-1F2E-E6A4-B75B5437E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7" y="1214621"/>
            <a:ext cx="3048338" cy="2286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55D687-F8D5-6622-706D-7F2A34D0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ФАП в д. Средний </a:t>
            </a:r>
            <a:r>
              <a:rPr lang="ru-RU" dirty="0" err="1"/>
              <a:t>Алат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ГАУЗ «Высокогорская ЦРБ»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6911255" y="5535587"/>
            <a:ext cx="3511132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58.06кв.м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населения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619 чел.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 txBox="1">
            <a:spLocks/>
          </p:cNvSpPr>
          <p:nvPr/>
        </p:nvSpPr>
        <p:spPr>
          <a:xfrm>
            <a:off x="988889" y="485347"/>
            <a:ext cx="6785968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Больше-</a:t>
            </a:r>
            <a:r>
              <a:rPr lang="ru-RU" sz="2500" b="1" dirty="0" err="1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Качкинский</a:t>
            </a:r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ФАП</a:t>
            </a:r>
          </a:p>
          <a:p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ГАУЗ «</a:t>
            </a:r>
            <a:r>
              <a:rPr lang="ru-RU" sz="2500" b="1" dirty="0" err="1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Елабужская</a:t>
            </a:r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ЦРБ»</a:t>
            </a:r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5563333" y="5467914"/>
            <a:ext cx="4948321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Площадь: 47,2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кв.м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 прикреплённого  населения: 180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чел.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85064" y="4734262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686058" y="4748842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07" y="1560954"/>
            <a:ext cx="3993226" cy="29994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334" y="1629933"/>
            <a:ext cx="3305271" cy="2861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7818" y="1629932"/>
            <a:ext cx="1697853" cy="143076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7818" y="3132708"/>
            <a:ext cx="1697853" cy="13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0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59079-5296-AA8C-83B2-8DF0784F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5141"/>
            <a:ext cx="5688632" cy="1020233"/>
          </a:xfrm>
        </p:spPr>
        <p:txBody>
          <a:bodyPr/>
          <a:lstStyle/>
          <a:p>
            <a:r>
              <a:rPr lang="ru-RU" dirty="0" err="1"/>
              <a:t>Муралинский</a:t>
            </a:r>
            <a:r>
              <a:rPr lang="ru-RU" dirty="0"/>
              <a:t> ФАП</a:t>
            </a:r>
            <a:br>
              <a:rPr lang="ru-RU" dirty="0"/>
            </a:br>
            <a:r>
              <a:rPr lang="ru-RU" dirty="0"/>
              <a:t>ГАУЗ «Кайбицкая ЦРБ»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F705A5-EB6E-8F2A-E39F-4721B3F2B8FA}"/>
              </a:ext>
            </a:extLst>
          </p:cNvPr>
          <p:cNvSpPr/>
          <p:nvPr/>
        </p:nvSpPr>
        <p:spPr>
          <a:xfrm>
            <a:off x="2337912" y="4945038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405423-844A-E715-95DE-8BD9791AA245}"/>
              </a:ext>
            </a:extLst>
          </p:cNvPr>
          <p:cNvSpPr/>
          <p:nvPr/>
        </p:nvSpPr>
        <p:spPr>
          <a:xfrm>
            <a:off x="7366897" y="4949655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91F73D16-75C1-8B60-F16D-1A03B0C752CB}"/>
              </a:ext>
            </a:extLst>
          </p:cNvPr>
          <p:cNvSpPr/>
          <p:nvPr/>
        </p:nvSpPr>
        <p:spPr>
          <a:xfrm>
            <a:off x="5399087" y="5220940"/>
            <a:ext cx="3511132" cy="320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— 58,06 кв.м.</a:t>
            </a: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прикрепленного  населения — 340 чел. </a:t>
            </a:r>
          </a:p>
        </p:txBody>
      </p:sp>
      <p:pic>
        <p:nvPicPr>
          <p:cNvPr id="3" name="Изображение 3" descr="IMG_5171-29-10-20-11-10">
            <a:extLst>
              <a:ext uri="{FF2B5EF4-FFF2-40B4-BE49-F238E27FC236}">
                <a16:creationId xmlns:a16="http://schemas.microsoft.com/office/drawing/2014/main" id="{08DCED72-059A-09A2-52E7-DDBC8F3AC8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8245" y="1182569"/>
            <a:ext cx="2352216" cy="1727844"/>
          </a:xfrm>
          <a:prstGeom prst="rect">
            <a:avLst/>
          </a:prstGeom>
        </p:spPr>
      </p:pic>
      <p:pic>
        <p:nvPicPr>
          <p:cNvPr id="7" name="Изображение 4" descr="IMG_5178-29-10-20-11-10">
            <a:extLst>
              <a:ext uri="{FF2B5EF4-FFF2-40B4-BE49-F238E27FC236}">
                <a16:creationId xmlns:a16="http://schemas.microsoft.com/office/drawing/2014/main" id="{C6FB2AE3-75F9-E2A9-FDFE-E8426CE6C9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8245" y="2961832"/>
            <a:ext cx="2352216" cy="1963060"/>
          </a:xfrm>
          <a:prstGeom prst="rect">
            <a:avLst/>
          </a:prstGeom>
        </p:spPr>
      </p:pic>
      <p:pic>
        <p:nvPicPr>
          <p:cNvPr id="8" name="Изображение 6" descr="IMG_6024">
            <a:extLst>
              <a:ext uri="{FF2B5EF4-FFF2-40B4-BE49-F238E27FC236}">
                <a16:creationId xmlns:a16="http://schemas.microsoft.com/office/drawing/2014/main" id="{3A4AA386-E69B-0A42-3180-C1460807AB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7980"/>
          <a:stretch/>
        </p:blipFill>
        <p:spPr>
          <a:xfrm rot="5400000">
            <a:off x="4729250" y="1375933"/>
            <a:ext cx="3671827" cy="3284469"/>
          </a:xfrm>
          <a:prstGeom prst="rect">
            <a:avLst/>
          </a:prstGeom>
        </p:spPr>
      </p:pic>
      <p:pic>
        <p:nvPicPr>
          <p:cNvPr id="10" name="Изображение 8" descr="IMG_6027">
            <a:extLst>
              <a:ext uri="{FF2B5EF4-FFF2-40B4-BE49-F238E27FC236}">
                <a16:creationId xmlns:a16="http://schemas.microsoft.com/office/drawing/2014/main" id="{3DBEF25D-2F5B-4AA1-4885-2724838B4E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20497"/>
          <a:stretch/>
        </p:blipFill>
        <p:spPr>
          <a:xfrm rot="5400000">
            <a:off x="8202116" y="1260280"/>
            <a:ext cx="1878131" cy="1722709"/>
          </a:xfrm>
          <a:prstGeom prst="rect">
            <a:avLst/>
          </a:prstGeom>
        </p:spPr>
      </p:pic>
      <p:pic>
        <p:nvPicPr>
          <p:cNvPr id="11" name="Изображение 10" descr="IMG_20230907_135045">
            <a:extLst>
              <a:ext uri="{FF2B5EF4-FFF2-40B4-BE49-F238E27FC236}">
                <a16:creationId xmlns:a16="http://schemas.microsoft.com/office/drawing/2014/main" id="{AC539FBB-BD62-8551-AE54-2978F8B93E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7967"/>
          <a:stretch/>
        </p:blipFill>
        <p:spPr>
          <a:xfrm>
            <a:off x="8279407" y="3173016"/>
            <a:ext cx="1723628" cy="16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0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 txBox="1">
            <a:spLocks/>
          </p:cNvSpPr>
          <p:nvPr/>
        </p:nvSpPr>
        <p:spPr>
          <a:xfrm>
            <a:off x="988889" y="485347"/>
            <a:ext cx="6785968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b="1" dirty="0" smtClean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Старо-</a:t>
            </a:r>
            <a:r>
              <a:rPr lang="ru-RU" sz="2500" b="1" dirty="0" err="1" smtClean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Барышеский</a:t>
            </a:r>
            <a:r>
              <a:rPr lang="ru-RU" sz="2500" b="1" dirty="0" smtClean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ФАП</a:t>
            </a:r>
            <a:b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ГАУЗ «Камско-</a:t>
            </a:r>
            <a:r>
              <a:rPr lang="ru-RU" sz="2500" b="1" dirty="0" err="1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Устьинская</a:t>
            </a:r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ЦРБ»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081008" y="4950286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82002" y="4964866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5234603" y="5436964"/>
            <a:ext cx="3511132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– 42,9 </a:t>
            </a:r>
            <a:r>
              <a:rPr lang="ru-RU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кв.м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прикрепленного населения - 247чел. </a:t>
            </a:r>
          </a:p>
        </p:txBody>
      </p:sp>
      <p:pic>
        <p:nvPicPr>
          <p:cNvPr id="14" name="Содержимое 6" descr="1.jpg"/>
          <p:cNvPicPr>
            <a:picLocks noGrp="1" noChangeAspect="1"/>
          </p:cNvPicPr>
          <p:nvPr/>
        </p:nvPicPr>
        <p:blipFill rotWithShape="1">
          <a:blip r:embed="rId3"/>
          <a:srcRect t="13487" b="12919"/>
          <a:stretch/>
        </p:blipFill>
        <p:spPr>
          <a:xfrm>
            <a:off x="1188854" y="1392889"/>
            <a:ext cx="2448272" cy="1811828"/>
          </a:xfrm>
          <a:prstGeom prst="rect">
            <a:avLst/>
          </a:prstGeom>
        </p:spPr>
      </p:pic>
      <p:pic>
        <p:nvPicPr>
          <p:cNvPr id="17" name="Содержимое 13" descr="ac3bef4f-ee5d-4089-8e3f-9d90c044d9ff.jpg"/>
          <p:cNvPicPr>
            <a:picLocks noGrp="1"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42" y="1404517"/>
            <a:ext cx="3070690" cy="1728192"/>
          </a:xfrm>
          <a:prstGeom prst="rect">
            <a:avLst/>
          </a:prstGeom>
        </p:spPr>
      </p:pic>
      <p:pic>
        <p:nvPicPr>
          <p:cNvPr id="24" name="Содержимое 7" descr="IMG-20200507-WA0020.jpg"/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854" y="3276724"/>
            <a:ext cx="2448272" cy="1623536"/>
          </a:xfrm>
          <a:prstGeom prst="rect">
            <a:avLst/>
          </a:prstGeom>
        </p:spPr>
      </p:pic>
      <p:pic>
        <p:nvPicPr>
          <p:cNvPr id="26" name="Содержимое 6" descr="9abe0569-1b27-4370-8d3e-e18b56f6aea8.jpg"/>
          <p:cNvPicPr>
            <a:picLocks noGrp="1"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9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0013" y="3204716"/>
            <a:ext cx="3062243" cy="1695544"/>
          </a:xfrm>
          <a:prstGeom prst="rect">
            <a:avLst/>
          </a:prstGeom>
        </p:spPr>
      </p:pic>
      <p:pic>
        <p:nvPicPr>
          <p:cNvPr id="30" name="Содержимое 5" descr="0d43a6cc-81f0-42e8-a484-28097c5427a3.jpg"/>
          <p:cNvPicPr>
            <a:picLocks noGrp="1" noChangeAspect="1"/>
          </p:cNvPicPr>
          <p:nvPr/>
        </p:nvPicPr>
        <p:blipFill rotWithShape="1">
          <a:blip r:embed="rId9"/>
          <a:srcRect l="12892" r="19593"/>
          <a:stretch/>
        </p:blipFill>
        <p:spPr>
          <a:xfrm>
            <a:off x="8017925" y="2052588"/>
            <a:ext cx="2133690" cy="17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5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 txBox="1">
            <a:spLocks/>
          </p:cNvSpPr>
          <p:nvPr/>
        </p:nvSpPr>
        <p:spPr>
          <a:xfrm>
            <a:off x="988889" y="485347"/>
            <a:ext cx="6785968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b="1" dirty="0" err="1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Тимерлековский</a:t>
            </a:r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ФАП</a:t>
            </a:r>
          </a:p>
          <a:p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ГАУЗ «</a:t>
            </a:r>
            <a:r>
              <a:rPr lang="ru-RU" sz="2500" b="1" dirty="0" err="1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Нурлатская</a:t>
            </a:r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ЦРБ»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85064" y="4856247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86058" y="4870827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7"/>
          <a:stretch/>
        </p:blipFill>
        <p:spPr>
          <a:xfrm>
            <a:off x="1222623" y="1238469"/>
            <a:ext cx="3456384" cy="3032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7" t="-8435" r="1497" b="8435"/>
          <a:stretch/>
        </p:blipFill>
        <p:spPr>
          <a:xfrm>
            <a:off x="5903143" y="959069"/>
            <a:ext cx="3600400" cy="3312368"/>
          </a:xfrm>
          <a:prstGeom prst="rect">
            <a:avLst/>
          </a:prstGeom>
        </p:spPr>
      </p:pic>
      <p:sp>
        <p:nvSpPr>
          <p:cNvPr id="16" name="Rectangle 39">
            <a:extLst>
              <a:ext uri="{FF2B5EF4-FFF2-40B4-BE49-F238E27FC236}">
                <a16:creationId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5738659" y="5342925"/>
            <a:ext cx="3511132" cy="320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– 58,3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кв.м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населения – 409 чел.</a:t>
            </a:r>
          </a:p>
        </p:txBody>
      </p:sp>
    </p:spTree>
    <p:extLst>
      <p:ext uri="{BB962C8B-B14F-4D97-AF65-F5344CB8AC3E}">
        <p14:creationId xmlns:p14="http://schemas.microsoft.com/office/powerpoint/2010/main" val="20156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59079-5296-AA8C-83B2-8DF0784F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5142"/>
            <a:ext cx="5688632" cy="72732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Чурашевский</a:t>
            </a:r>
            <a:r>
              <a:rPr lang="ru-RU" dirty="0"/>
              <a:t> ФАП</a:t>
            </a:r>
            <a:br>
              <a:rPr lang="ru-RU" dirty="0"/>
            </a:br>
            <a:r>
              <a:rPr lang="ru-RU" dirty="0"/>
              <a:t>ГАУЗ «Сармановская ЦРБ»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F705A5-EB6E-8F2A-E39F-4721B3F2B8FA}"/>
              </a:ext>
            </a:extLst>
          </p:cNvPr>
          <p:cNvSpPr/>
          <p:nvPr/>
        </p:nvSpPr>
        <p:spPr>
          <a:xfrm>
            <a:off x="2430867" y="5721269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405423-844A-E715-95DE-8BD9791AA245}"/>
              </a:ext>
            </a:extLst>
          </p:cNvPr>
          <p:cNvSpPr/>
          <p:nvPr/>
        </p:nvSpPr>
        <p:spPr>
          <a:xfrm>
            <a:off x="7366897" y="4861594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91F73D16-75C1-8B60-F16D-1A03B0C752CB}"/>
              </a:ext>
            </a:extLst>
          </p:cNvPr>
          <p:cNvSpPr/>
          <p:nvPr/>
        </p:nvSpPr>
        <p:spPr>
          <a:xfrm>
            <a:off x="5456060" y="5220939"/>
            <a:ext cx="3511132" cy="320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— 27,6 кв.м.</a:t>
            </a: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прикрепленного  населения — 184 чел. </a:t>
            </a:r>
          </a:p>
        </p:txBody>
      </p:sp>
      <p:pic>
        <p:nvPicPr>
          <p:cNvPr id="3" name="Picture 9" descr="C:\Documents\ФАП\ФАПы фотография\Сармановский р-н, ЯХШИ КАРАНСКИЙ ФАП\DSCF0810.JPG">
            <a:extLst>
              <a:ext uri="{FF2B5EF4-FFF2-40B4-BE49-F238E27FC236}">
                <a16:creationId xmlns:a16="http://schemas.microsoft.com/office/drawing/2014/main" id="{C4A305ED-A3CC-05E4-DE5F-9C506B8EF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66" y="4309697"/>
            <a:ext cx="3027387" cy="14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Documents\ФАП\ФАПы фотография\Сармановский р-н, ЯХШИ КАРАНСКИЙ ФАП\DSCF0812.JPG">
            <a:extLst>
              <a:ext uri="{FF2B5EF4-FFF2-40B4-BE49-F238E27FC236}">
                <a16:creationId xmlns:a16="http://schemas.microsoft.com/office/drawing/2014/main" id="{C8A3261A-1530-BA6F-573C-79B92C29D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250"/>
          <a:stretch/>
        </p:blipFill>
        <p:spPr bwMode="auto">
          <a:xfrm>
            <a:off x="1304966" y="2397444"/>
            <a:ext cx="3027387" cy="186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:\Documents\ФАП\ФАПы фотография\Сармановский р-н, ЯХШИ КАРАНСКИЙ ФАП\DSCF0809.JPG">
            <a:extLst>
              <a:ext uri="{FF2B5EF4-FFF2-40B4-BE49-F238E27FC236}">
                <a16:creationId xmlns:a16="http://schemas.microsoft.com/office/drawing/2014/main" id="{B04C914B-C07C-C8BD-4102-143276073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" t="5988" r="371" b="26848"/>
          <a:stretch/>
        </p:blipFill>
        <p:spPr bwMode="auto">
          <a:xfrm>
            <a:off x="1294631" y="1096137"/>
            <a:ext cx="3037034" cy="12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Рамзия Нуртдинова\Desktop\Чуращево ФАП на 18.10.23\д12.jpg">
            <a:extLst>
              <a:ext uri="{FF2B5EF4-FFF2-40B4-BE49-F238E27FC236}">
                <a16:creationId xmlns:a16="http://schemas.microsoft.com/office/drawing/2014/main" id="{BD552677-CC99-6078-4E45-2C5F7D665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29" y="1980580"/>
            <a:ext cx="1624334" cy="20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Рамзия Нуртдинова\Desktop\Чуращево ФАП на 18.10.23\д8.jpg">
            <a:extLst>
              <a:ext uri="{FF2B5EF4-FFF2-40B4-BE49-F238E27FC236}">
                <a16:creationId xmlns:a16="http://schemas.microsoft.com/office/drawing/2014/main" id="{B9DEAC6B-F21E-8028-510E-DF9513066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962" y="1980580"/>
            <a:ext cx="1678501" cy="20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Рамзия Нуртдинова\Desktop\ч2.jpg">
            <a:extLst>
              <a:ext uri="{FF2B5EF4-FFF2-40B4-BE49-F238E27FC236}">
                <a16:creationId xmlns:a16="http://schemas.microsoft.com/office/drawing/2014/main" id="{88BAF775-6E97-47C7-A785-2F89254BD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471" y="1980580"/>
            <a:ext cx="1632070" cy="20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2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FCDF-234C-ABE3-EF9D-D009DA6F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ФАП д. </a:t>
            </a:r>
            <a:r>
              <a:rPr lang="ru-RU" dirty="0" err="1"/>
              <a:t>Сулюково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ГАУЗ «Сармановская ЦРБ»</a:t>
            </a: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67D66247-998C-DEF7-E614-40FD62C54FB2}"/>
              </a:ext>
            </a:extLst>
          </p:cNvPr>
          <p:cNvSpPr/>
          <p:nvPr/>
        </p:nvSpPr>
        <p:spPr>
          <a:xfrm>
            <a:off x="2446759" y="5568482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8F4C846A-FC7C-4424-7879-9BCD6501CF79}"/>
              </a:ext>
            </a:extLst>
          </p:cNvPr>
          <p:cNvSpPr/>
          <p:nvPr/>
        </p:nvSpPr>
        <p:spPr>
          <a:xfrm>
            <a:off x="7371239" y="5158322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A66FCCFA-6D8A-E971-A10E-353BDF519BE9}"/>
              </a:ext>
            </a:extLst>
          </p:cNvPr>
          <p:cNvSpPr/>
          <p:nvPr/>
        </p:nvSpPr>
        <p:spPr>
          <a:xfrm>
            <a:off x="5456060" y="5499386"/>
            <a:ext cx="3511132" cy="320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— 45 кв.м. </a:t>
            </a: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прикрепленного  населения — 198 чел.</a:t>
            </a:r>
          </a:p>
        </p:txBody>
      </p:sp>
      <p:pic>
        <p:nvPicPr>
          <p:cNvPr id="8" name="Picture 7" descr="C:\Users\Рамзия Нуртдинова\Desktop\Сулюкова ФАП на 18.10.23\с1.jpg">
            <a:extLst>
              <a:ext uri="{FF2B5EF4-FFF2-40B4-BE49-F238E27FC236}">
                <a16:creationId xmlns:a16="http://schemas.microsoft.com/office/drawing/2014/main" id="{28C9517D-B9A9-BD74-2BD1-8098CD6A7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" b="17664"/>
          <a:stretch/>
        </p:blipFill>
        <p:spPr bwMode="auto">
          <a:xfrm>
            <a:off x="1150615" y="1150043"/>
            <a:ext cx="3240360" cy="219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Галиев Рамил\Desktop\САРМАН  СУЛЮК, Кузяково\Сулюковский ФАП. ФОТО ФАП\Сулюковский ФАП (3).jpg">
            <a:extLst>
              <a:ext uri="{FF2B5EF4-FFF2-40B4-BE49-F238E27FC236}">
                <a16:creationId xmlns:a16="http://schemas.microsoft.com/office/drawing/2014/main" id="{C0D178C9-A756-1627-EDE6-85C686EE6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b="15578"/>
          <a:stretch/>
        </p:blipFill>
        <p:spPr bwMode="auto">
          <a:xfrm>
            <a:off x="3020193" y="3395826"/>
            <a:ext cx="1370782" cy="210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Рамзия Нуртдинова\Desktop\Сулюкова ФАП на 18.10.23\с4.jpg">
            <a:extLst>
              <a:ext uri="{FF2B5EF4-FFF2-40B4-BE49-F238E27FC236}">
                <a16:creationId xmlns:a16="http://schemas.microsoft.com/office/drawing/2014/main" id="{C91A34A0-D50B-376A-5A81-1B5EEDAF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15" y="3395826"/>
            <a:ext cx="1816849" cy="21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Рамзия Нуртдинова\Desktop\Сулюкова ФАП на 18.10.23\с2.jpg">
            <a:extLst>
              <a:ext uri="{FF2B5EF4-FFF2-40B4-BE49-F238E27FC236}">
                <a16:creationId xmlns:a16="http://schemas.microsoft.com/office/drawing/2014/main" id="{48F4451E-37A4-9EC8-DBFE-00E171AD4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82"/>
          <a:stretch/>
        </p:blipFill>
        <p:spPr bwMode="auto">
          <a:xfrm>
            <a:off x="5378499" y="1150043"/>
            <a:ext cx="4339863" cy="191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Рамзия Нуртдинова\Desktop\Сулюкова ФАП на 18.10.23\с11.jpg">
            <a:extLst>
              <a:ext uri="{FF2B5EF4-FFF2-40B4-BE49-F238E27FC236}">
                <a16:creationId xmlns:a16="http://schemas.microsoft.com/office/drawing/2014/main" id="{126AC6D3-962F-2E56-7720-CA3D88E07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4"/>
          <a:stretch/>
        </p:blipFill>
        <p:spPr bwMode="auto">
          <a:xfrm>
            <a:off x="8403910" y="3188308"/>
            <a:ext cx="1337707" cy="19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Рамзия Нуртдинова\Desktop\Сулюкова ФАП на 18.10.23\с7.jpg">
            <a:extLst>
              <a:ext uri="{FF2B5EF4-FFF2-40B4-BE49-F238E27FC236}">
                <a16:creationId xmlns:a16="http://schemas.microsoft.com/office/drawing/2014/main" id="{34893C27-92D8-13AE-8228-51F267FEA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99" y="3188308"/>
            <a:ext cx="1508797" cy="19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Рамзия Нуртдинова\Desktop\сул1.jpg">
            <a:extLst>
              <a:ext uri="{FF2B5EF4-FFF2-40B4-BE49-F238E27FC236}">
                <a16:creationId xmlns:a16="http://schemas.microsoft.com/office/drawing/2014/main" id="{765F81EE-D649-9E9E-5630-543E1FF03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5"/>
          <a:stretch/>
        </p:blipFill>
        <p:spPr bwMode="auto">
          <a:xfrm>
            <a:off x="6960212" y="3176507"/>
            <a:ext cx="1370782" cy="19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42DF3-5870-0506-6D19-6E85DE11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Жуковский ФАП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ГАУЗ «</a:t>
            </a:r>
            <a:r>
              <a:rPr lang="ru-RU" dirty="0" err="1" smtClean="0"/>
              <a:t>Тетюшская</a:t>
            </a:r>
            <a:r>
              <a:rPr lang="ru-RU" dirty="0" smtClean="0"/>
              <a:t> </a:t>
            </a:r>
            <a:r>
              <a:rPr lang="ru-RU" dirty="0"/>
              <a:t>ЦРБ»</a:t>
            </a:r>
          </a:p>
        </p:txBody>
      </p:sp>
      <p:pic>
        <p:nvPicPr>
          <p:cNvPr id="1026" name="Picture 2" descr="D:\Рэн\ФАПы  и тд по РАЙОНАМ\фапы 2023\ФАП Жуковский\WhatsApp Image 2023-11-29 at 13.53.19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98" y="1692548"/>
            <a:ext cx="20522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эн\ФАПы  и тд по РАЙОНАМ\фапы 2023\ФАП Жуковский\WhatsApp Image 2023-11-29 at 13.53.1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690" y="1692548"/>
            <a:ext cx="20522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эн\ФАПы  и тд по РАЙОНАМ\фапы 2023\ФАП Жуковский\WhatsApp Image 2023-11-30 at 11.53.3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08" y="1692548"/>
            <a:ext cx="2048527" cy="27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эн\ФАПы  и тд по РАЙОНАМ\фапы 2023\ФАП Жуковский\WhatsApp Image 2023-11-30 at 12.45.5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52" y="1692548"/>
            <a:ext cx="20522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9">
            <a:extLst>
              <a:ext uri="{FF2B5EF4-FFF2-40B4-BE49-F238E27FC236}">
                <a16:creationId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6246633" y="5368874"/>
            <a:ext cx="3511132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475 </a:t>
            </a:r>
            <a:r>
              <a:rPr lang="ru-RU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кв.м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населения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80 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чел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id="{67D66247-998C-DEF7-E614-40FD62C54FB2}"/>
              </a:ext>
            </a:extLst>
          </p:cNvPr>
          <p:cNvSpPr/>
          <p:nvPr/>
        </p:nvSpPr>
        <p:spPr>
          <a:xfrm>
            <a:off x="2778741" y="4716884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8F4C846A-FC7C-4424-7879-9BCD6501CF79}"/>
              </a:ext>
            </a:extLst>
          </p:cNvPr>
          <p:cNvSpPr/>
          <p:nvPr/>
        </p:nvSpPr>
        <p:spPr>
          <a:xfrm>
            <a:off x="7466253" y="4717835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42DF3-5870-0506-6D19-6E85DE11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Ильбухтинский</a:t>
            </a:r>
            <a:r>
              <a:rPr lang="ru-RU" dirty="0"/>
              <a:t> ФАП </a:t>
            </a:r>
            <a:br>
              <a:rPr lang="ru-RU" dirty="0"/>
            </a:br>
            <a:r>
              <a:rPr lang="ru-RU" dirty="0"/>
              <a:t>ГАУЗ «</a:t>
            </a:r>
            <a:r>
              <a:rPr lang="ru-RU" dirty="0" err="1"/>
              <a:t>Тукаевская</a:t>
            </a:r>
            <a:r>
              <a:rPr lang="ru-RU" dirty="0"/>
              <a:t> ЦРБ»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51" y="1406386"/>
            <a:ext cx="2406438" cy="3278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23" y="1406386"/>
            <a:ext cx="2322259" cy="3278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1404652"/>
            <a:ext cx="2458453" cy="3252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10" y="1404516"/>
            <a:ext cx="2232248" cy="3250576"/>
          </a:xfrm>
          <a:prstGeom prst="rect">
            <a:avLst/>
          </a:prstGeom>
        </p:spPr>
      </p:pic>
      <p:sp>
        <p:nvSpPr>
          <p:cNvPr id="7" name="Rectangle 39">
            <a:extLst>
              <a:ext uri="{FF2B5EF4-FFF2-40B4-BE49-F238E27FC236}">
                <a16:creationId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5975151" y="5436964"/>
            <a:ext cx="5776727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— 63 </a:t>
            </a:r>
            <a:r>
              <a:rPr lang="ru-RU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кв.м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населения —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658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чел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85064" y="5032726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86058" y="5047306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8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E768-FD88-445C-7C2B-EAD24C20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168259"/>
            <a:ext cx="9179658" cy="10202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Филиал ГАУЗ </a:t>
            </a:r>
            <a:r>
              <a:rPr lang="ru-RU" dirty="0"/>
              <a:t>«</a:t>
            </a:r>
            <a:r>
              <a:rPr lang="ru-RU" dirty="0" smtClean="0"/>
              <a:t>Городская детская </a:t>
            </a:r>
            <a:br>
              <a:rPr lang="ru-RU" dirty="0" smtClean="0"/>
            </a:br>
            <a:r>
              <a:rPr lang="ru-RU" dirty="0" smtClean="0"/>
              <a:t>поликлиника № 6» </a:t>
            </a:r>
            <a:br>
              <a:rPr lang="ru-RU" dirty="0" smtClean="0"/>
            </a:br>
            <a:r>
              <a:rPr lang="ru-RU" dirty="0" smtClean="0"/>
              <a:t>поселок </a:t>
            </a:r>
            <a:r>
              <a:rPr lang="ru-RU" dirty="0" err="1" smtClean="0"/>
              <a:t>Дербышки</a:t>
            </a:r>
            <a:r>
              <a:rPr lang="ru-RU" dirty="0" smtClean="0"/>
              <a:t> (г</a:t>
            </a:r>
            <a:r>
              <a:rPr lang="ru-RU" dirty="0"/>
              <a:t>. </a:t>
            </a:r>
            <a:r>
              <a:rPr lang="ru-RU" dirty="0" smtClean="0"/>
              <a:t>Казань)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FB86E-DEC7-0292-5D61-8FE1B6C96E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r="18795" b="18863"/>
          <a:stretch/>
        </p:blipFill>
        <p:spPr>
          <a:xfrm>
            <a:off x="1078607" y="1418045"/>
            <a:ext cx="6095874" cy="4071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136F77-F39D-3109-909D-3562D45DF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03" y="1418046"/>
            <a:ext cx="3116248" cy="2077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498865-A37A-1D79-8F6B-D2891AECAA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/>
          <a:stretch/>
        </p:blipFill>
        <p:spPr>
          <a:xfrm>
            <a:off x="7343303" y="3564756"/>
            <a:ext cx="3116248" cy="19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1E25A57-1C2B-F669-28CF-74FF03239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0267"/>
            <a:ext cx="9179658" cy="1020233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Осиновская</a:t>
            </a:r>
            <a:r>
              <a:rPr lang="ru-RU" dirty="0" smtClean="0"/>
              <a:t> многопрофильная </a:t>
            </a:r>
            <a:br>
              <a:rPr lang="ru-RU" dirty="0" smtClean="0"/>
            </a:br>
            <a:r>
              <a:rPr lang="ru-RU" dirty="0" smtClean="0"/>
              <a:t>поликлиника ГАУЗ </a:t>
            </a:r>
            <a:r>
              <a:rPr lang="ru-RU" dirty="0"/>
              <a:t>«Зеленодольская ЦРБ</a:t>
            </a:r>
            <a:r>
              <a:rPr lang="ru-RU" dirty="0" smtClean="0"/>
              <a:t>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\\nas\photo\Открытие Осиново\full size\DSC_912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2623" y="1701443"/>
            <a:ext cx="6171179" cy="37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nas\photo\Открытие Осиново\Untitled Export виды\DSC_9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06" y="3636764"/>
            <a:ext cx="2736318" cy="182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nas\photo\Открытие Осиново\full size\DSC_946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1713" y="1701442"/>
            <a:ext cx="2711911" cy="18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25A57-1C2B-F669-28CF-74FF03239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0267"/>
            <a:ext cx="9179658" cy="1020233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Осиновская</a:t>
            </a:r>
            <a:r>
              <a:rPr lang="ru-RU" dirty="0" smtClean="0"/>
              <a:t> многопрофильная </a:t>
            </a:r>
            <a:br>
              <a:rPr lang="ru-RU" dirty="0" smtClean="0"/>
            </a:br>
            <a:r>
              <a:rPr lang="ru-RU" dirty="0" smtClean="0"/>
              <a:t>поликлиника ГАУЗ </a:t>
            </a:r>
            <a:r>
              <a:rPr lang="ru-RU" dirty="0"/>
              <a:t>«Зеленодольская ЦРБ</a:t>
            </a:r>
            <a:r>
              <a:rPr lang="ru-RU" dirty="0" smtClean="0"/>
              <a:t>»,</a:t>
            </a:r>
            <a:br>
              <a:rPr lang="ru-RU" dirty="0" smtClean="0"/>
            </a:br>
            <a:r>
              <a:rPr lang="ru-RU" dirty="0" smtClean="0"/>
              <a:t>педиатрическое отделение</a:t>
            </a:r>
            <a:endParaRPr lang="ru-R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737DCC-6875-1CA5-8BE3-3DDBD2324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19" y="3708772"/>
            <a:ext cx="3024347" cy="2016457"/>
          </a:xfrm>
          <a:prstGeom prst="rect">
            <a:avLst/>
          </a:prstGeom>
        </p:spPr>
      </p:pic>
      <p:pic>
        <p:nvPicPr>
          <p:cNvPr id="1026" name="Picture 2" descr="\\nas\photo\Открытие Осиново\Untitled Export виды\DSC_9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15" y="1611005"/>
            <a:ext cx="6171335" cy="411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nas\photo\Открытие Осиново\Untitled Export виды\DSC_94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19" y="1611004"/>
            <a:ext cx="3024347" cy="205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78024-4F82-4904-7400-48B663FA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168260"/>
            <a:ext cx="9179658" cy="1020233"/>
          </a:xfrm>
        </p:spPr>
        <p:txBody>
          <a:bodyPr/>
          <a:lstStyle/>
          <a:p>
            <a:r>
              <a:rPr lang="ru-RU" dirty="0"/>
              <a:t>Врачебная амбулатория</a:t>
            </a:r>
            <a:br>
              <a:rPr lang="ru-RU" dirty="0"/>
            </a:br>
            <a:r>
              <a:rPr lang="ru-RU" dirty="0"/>
              <a:t>поселка </a:t>
            </a:r>
            <a:r>
              <a:rPr lang="ru-RU" dirty="0" err="1" smtClean="0"/>
              <a:t>Чебакса</a:t>
            </a:r>
            <a:r>
              <a:rPr lang="ru-RU" dirty="0" smtClean="0"/>
              <a:t> (новое строительство)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BE70CC-4797-8B7F-A508-843D6D7D9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83" y="1044476"/>
            <a:ext cx="4176463" cy="2349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86CB90-1B96-23B7-25AD-ADCAF84749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 b="11320"/>
          <a:stretch/>
        </p:blipFill>
        <p:spPr>
          <a:xfrm>
            <a:off x="1148182" y="3492748"/>
            <a:ext cx="4176463" cy="1872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E751F8-A966-D9FD-C616-06A74A88A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860" y="1044477"/>
            <a:ext cx="2349499" cy="4320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307B45-41F9-A008-D64E-2A9A6913A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67" y="1044476"/>
            <a:ext cx="2498224" cy="4320480"/>
          </a:xfrm>
          <a:prstGeom prst="rect">
            <a:avLst/>
          </a:prstGeom>
        </p:spPr>
      </p:pic>
      <p:sp>
        <p:nvSpPr>
          <p:cNvPr id="8" name="Rectangle 39">
            <a:extLst>
              <a:ext uri="{FF2B5EF4-FFF2-40B4-BE49-F238E27FC236}">
                <a16:creationId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5504176" y="5535587"/>
            <a:ext cx="3511132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150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кв.м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населения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210 чел.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99B05E3-BBA7-F04E-973D-3785BC8A09A4}"/>
              </a:ext>
            </a:extLst>
          </p:cNvPr>
          <p:cNvSpPr txBox="1">
            <a:spLocks/>
          </p:cNvSpPr>
          <p:nvPr/>
        </p:nvSpPr>
        <p:spPr>
          <a:xfrm>
            <a:off x="988889" y="485347"/>
            <a:ext cx="6785968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500" b="1" dirty="0" err="1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Чембулатский</a:t>
            </a:r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ФАП </a:t>
            </a:r>
          </a:p>
          <a:p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ГАУЗ «</a:t>
            </a:r>
            <a:r>
              <a:rPr lang="ru-RU" sz="2500" b="1" dirty="0" err="1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Атнинская</a:t>
            </a:r>
            <a:r>
              <a:rPr lang="ru-RU" sz="2500" b="1" dirty="0">
                <a:solidFill>
                  <a:srgbClr val="00758D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ЦРБ»</a:t>
            </a:r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5918696" y="5220940"/>
            <a:ext cx="3511132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– 42,8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кв.м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населения – 157 чел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85064" y="4734262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686058" y="4748842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87" y="1260501"/>
            <a:ext cx="3224806" cy="33843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7" y="1260500"/>
            <a:ext cx="4032448" cy="3384376"/>
          </a:xfrm>
          <a:prstGeom prst="rect">
            <a:avLst/>
          </a:prstGeom>
        </p:spPr>
      </p:pic>
      <p:pic>
        <p:nvPicPr>
          <p:cNvPr id="2" name="Рисунок 20">
            <a:extLst>
              <a:ext uri="{FF2B5EF4-FFF2-40B4-BE49-F238E27FC236}">
                <a16:creationId xmlns:a16="http://schemas.microsoft.com/office/drawing/2014/main" id="{4C47E4BA-F385-6CAA-E4C7-E8F4CF6150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14135" r="-75" b="338"/>
          <a:stretch/>
        </p:blipFill>
        <p:spPr>
          <a:xfrm>
            <a:off x="8693063" y="1260500"/>
            <a:ext cx="1818591" cy="1512168"/>
          </a:xfrm>
          <a:prstGeom prst="rect">
            <a:avLst/>
          </a:prstGeom>
        </p:spPr>
      </p:pic>
      <p:pic>
        <p:nvPicPr>
          <p:cNvPr id="3" name="Рисунок 18">
            <a:extLst>
              <a:ext uri="{FF2B5EF4-FFF2-40B4-BE49-F238E27FC236}">
                <a16:creationId xmlns:a16="http://schemas.microsoft.com/office/drawing/2014/main" id="{AFFC24F0-8B08-E728-6612-AD6919D11F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63" y="2860806"/>
            <a:ext cx="1818591" cy="178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5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62D7A-8075-9E07-6F8B-4C3A4668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5141"/>
            <a:ext cx="5904656" cy="1020233"/>
          </a:xfrm>
        </p:spPr>
        <p:txBody>
          <a:bodyPr>
            <a:normAutofit/>
          </a:bodyPr>
          <a:lstStyle/>
          <a:p>
            <a:r>
              <a:rPr lang="ru-RU" dirty="0" err="1"/>
              <a:t>Емелькинский</a:t>
            </a:r>
            <a:r>
              <a:rPr lang="ru-RU" dirty="0"/>
              <a:t> ФАП</a:t>
            </a:r>
            <a:br>
              <a:rPr lang="ru-RU" dirty="0"/>
            </a:br>
            <a:r>
              <a:rPr lang="ru-RU" dirty="0"/>
              <a:t>ГАУЗ «Аксубаевская ЦРБ»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EB0A90-0F07-5215-8B8E-9C7C611BC3F6}"/>
              </a:ext>
            </a:extLst>
          </p:cNvPr>
          <p:cNvSpPr/>
          <p:nvPr/>
        </p:nvSpPr>
        <p:spPr>
          <a:xfrm>
            <a:off x="2337912" y="4945038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6A4457-AF70-E445-ADCD-68836DCFAA19}"/>
              </a:ext>
            </a:extLst>
          </p:cNvPr>
          <p:cNvSpPr/>
          <p:nvPr/>
        </p:nvSpPr>
        <p:spPr>
          <a:xfrm>
            <a:off x="7366897" y="4949655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D3816ABD-F6F6-633C-E5ED-1B2B68692283}"/>
              </a:ext>
            </a:extLst>
          </p:cNvPr>
          <p:cNvSpPr/>
          <p:nvPr/>
        </p:nvSpPr>
        <p:spPr>
          <a:xfrm>
            <a:off x="6051967" y="5405413"/>
            <a:ext cx="3511132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— 50 </a:t>
            </a:r>
            <a:r>
              <a:rPr lang="ru-RU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кв.м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прикрепленного  населения — 223 чел.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CCDDA7-3908-5DF3-9AE9-02A6A3FAC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5" y="1185890"/>
            <a:ext cx="2514822" cy="17480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19E501-006D-27EE-9EAE-13C6DD04D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5" y="3021867"/>
            <a:ext cx="2624668" cy="1886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5B9E89-D15C-4129-E673-8AA0D7A14F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32" y="1192045"/>
            <a:ext cx="1925765" cy="1748021"/>
          </a:xfrm>
          <a:prstGeom prst="rect">
            <a:avLst/>
          </a:prstGeom>
        </p:spPr>
      </p:pic>
      <p:pic>
        <p:nvPicPr>
          <p:cNvPr id="10" name="Picture 2" descr="C:\Users\User\Desktop\Регина\Новая папка (3)\Новая папка (3)\42bd2ba1-8751-45ae-9649-835c31908122.jpg">
            <a:extLst>
              <a:ext uri="{FF2B5EF4-FFF2-40B4-BE49-F238E27FC236}">
                <a16:creationId xmlns:a16="http://schemas.microsoft.com/office/drawing/2014/main" id="{3E4AD492-FD1C-3CB3-14ED-6CF5524AC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47" y="1185890"/>
            <a:ext cx="2242948" cy="174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6E83765-7FA1-EB04-3531-5ABAFE2F7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15" y="1185889"/>
            <a:ext cx="2197635" cy="174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2F4EBAB-18AE-9018-A252-3C356D448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47" y="3018093"/>
            <a:ext cx="2523393" cy="188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User\Desktop\Регина\Новая папка (3)\Новая папка (3)\0ef19d50-ac57-4d7b-b2ec-c1cafd87c438.jpg">
            <a:extLst>
              <a:ext uri="{FF2B5EF4-FFF2-40B4-BE49-F238E27FC236}">
                <a16:creationId xmlns:a16="http://schemas.microsoft.com/office/drawing/2014/main" id="{0E2B9960-2996-52A8-79ED-72E90DB1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471" y="3018093"/>
            <a:ext cx="1415256" cy="18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59079-5296-AA8C-83B2-8DF0784F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5141"/>
            <a:ext cx="5688632" cy="1020233"/>
          </a:xfrm>
        </p:spPr>
        <p:txBody>
          <a:bodyPr/>
          <a:lstStyle/>
          <a:p>
            <a:r>
              <a:rPr lang="ru-RU" dirty="0"/>
              <a:t>Старо-</a:t>
            </a:r>
            <a:r>
              <a:rPr lang="ru-RU" dirty="0" err="1"/>
              <a:t>Сляковский</a:t>
            </a:r>
            <a:r>
              <a:rPr lang="ru-RU" dirty="0"/>
              <a:t> ФАП</a:t>
            </a:r>
            <a:br>
              <a:rPr lang="ru-RU" dirty="0"/>
            </a:br>
            <a:r>
              <a:rPr lang="ru-RU" dirty="0"/>
              <a:t>ГАУЗ «Агрызская ЦРБ»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F705A5-EB6E-8F2A-E39F-4721B3F2B8FA}"/>
              </a:ext>
            </a:extLst>
          </p:cNvPr>
          <p:cNvSpPr/>
          <p:nvPr/>
        </p:nvSpPr>
        <p:spPr>
          <a:xfrm>
            <a:off x="2374751" y="5220940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405423-844A-E715-95DE-8BD9791AA245}"/>
              </a:ext>
            </a:extLst>
          </p:cNvPr>
          <p:cNvSpPr/>
          <p:nvPr/>
        </p:nvSpPr>
        <p:spPr>
          <a:xfrm>
            <a:off x="7366897" y="5220939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F7889A-FC08-A4E4-BAB7-AD6A6094F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09" b="10811"/>
          <a:stretch/>
        </p:blipFill>
        <p:spPr>
          <a:xfrm>
            <a:off x="4679007" y="1385759"/>
            <a:ext cx="3236108" cy="38351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F5C000-F637-DD2B-2AAD-C4583C320A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7996965" y="1385760"/>
            <a:ext cx="2586698" cy="19175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1C4D76-AAE6-6A7B-1C03-04DC51C31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61" y="3204321"/>
            <a:ext cx="1512464" cy="20166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9FD3D7-B0AD-49EA-BACB-E84BEDAF2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7996965" y="3348732"/>
            <a:ext cx="2586698" cy="18722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22BEA9-BB1C-DE70-C5D9-5F36F544CD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" t="4213" r="-110" b="14396"/>
          <a:stretch/>
        </p:blipFill>
        <p:spPr>
          <a:xfrm>
            <a:off x="832511" y="1156266"/>
            <a:ext cx="3169443" cy="19347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BBF88B8-4D98-1E4E-091A-9C64223C57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2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1" y="3204321"/>
            <a:ext cx="1512464" cy="2016618"/>
          </a:xfrm>
          <a:prstGeom prst="rect">
            <a:avLst/>
          </a:prstGeom>
        </p:spPr>
      </p:pic>
      <p:sp>
        <p:nvSpPr>
          <p:cNvPr id="12" name="Rectangle 39">
            <a:extLst>
              <a:ext uri="{FF2B5EF4-FFF2-40B4-BE49-F238E27FC236}">
                <a16:creationId xmlns:a16="http://schemas.microsoft.com/office/drawing/2014/main" id="{0927A7B5-450B-D347-AD4F-362E65D84A8F}"/>
              </a:ext>
            </a:extLst>
          </p:cNvPr>
          <p:cNvSpPr/>
          <p:nvPr/>
        </p:nvSpPr>
        <p:spPr>
          <a:xfrm>
            <a:off x="5504176" y="5535587"/>
            <a:ext cx="3511132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58 </a:t>
            </a:r>
            <a:r>
              <a:rPr lang="ru-RU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кв.м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населения –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358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чел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9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59079-5296-AA8C-83B2-8DF0784F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07" y="245141"/>
            <a:ext cx="5688632" cy="1020233"/>
          </a:xfrm>
        </p:spPr>
        <p:txBody>
          <a:bodyPr/>
          <a:lstStyle/>
          <a:p>
            <a:r>
              <a:rPr lang="ru-RU" dirty="0" err="1"/>
              <a:t>Большеболгоярский</a:t>
            </a:r>
            <a:r>
              <a:rPr lang="ru-RU" dirty="0"/>
              <a:t> ФАП</a:t>
            </a:r>
            <a:br>
              <a:rPr lang="ru-RU" dirty="0"/>
            </a:br>
            <a:r>
              <a:rPr lang="ru-RU" dirty="0"/>
              <a:t>ГАУЗ «Апастовская ЦРБ»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F705A5-EB6E-8F2A-E39F-4721B3F2B8FA}"/>
              </a:ext>
            </a:extLst>
          </p:cNvPr>
          <p:cNvSpPr/>
          <p:nvPr/>
        </p:nvSpPr>
        <p:spPr>
          <a:xfrm>
            <a:off x="2337912" y="4945038"/>
            <a:ext cx="66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Было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405423-844A-E715-95DE-8BD9791AA245}"/>
              </a:ext>
            </a:extLst>
          </p:cNvPr>
          <p:cNvSpPr/>
          <p:nvPr/>
        </p:nvSpPr>
        <p:spPr>
          <a:xfrm>
            <a:off x="7366897" y="4949655"/>
            <a:ext cx="690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Стало</a:t>
            </a:r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91F73D16-75C1-8B60-F16D-1A03B0C752CB}"/>
              </a:ext>
            </a:extLst>
          </p:cNvPr>
          <p:cNvSpPr/>
          <p:nvPr/>
        </p:nvSpPr>
        <p:spPr>
          <a:xfrm>
            <a:off x="5399087" y="5220940"/>
            <a:ext cx="3511132" cy="320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Площадь — 42,8 кв. м</a:t>
            </a:r>
          </a:p>
          <a:p>
            <a:pPr>
              <a:lnSpc>
                <a:spcPts val="1300"/>
              </a:lnSpc>
            </a:pP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Численность прикрепленного  населения — 177 чел.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C86B4E-787F-CDF7-C11E-60359D8D8D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233"/>
          <a:stretch/>
        </p:blipFill>
        <p:spPr>
          <a:xfrm>
            <a:off x="1220476" y="1265374"/>
            <a:ext cx="2234872" cy="21087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0899A4-E921-D85B-987C-21E18DFD0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41" y="1265374"/>
            <a:ext cx="1581551" cy="21087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F71FB7-AA9B-2774-DBBA-2D9D79CD5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1" b="6505"/>
          <a:stretch/>
        </p:blipFill>
        <p:spPr>
          <a:xfrm>
            <a:off x="1188621" y="3438615"/>
            <a:ext cx="1508335" cy="15128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FBA678-3EA2-1E72-4038-26D1FA08E5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22867" r="259" b="16944"/>
          <a:stretch/>
        </p:blipFill>
        <p:spPr>
          <a:xfrm>
            <a:off x="2779600" y="3438615"/>
            <a:ext cx="2331692" cy="15128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D1D162-2676-06A3-A37D-5181D53B47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3" b="24064"/>
          <a:stretch/>
        </p:blipFill>
        <p:spPr>
          <a:xfrm>
            <a:off x="5403889" y="1265375"/>
            <a:ext cx="2803510" cy="20935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E163A81-C522-6868-41C4-E9AAC78C72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4"/>
          <a:stretch/>
        </p:blipFill>
        <p:spPr>
          <a:xfrm>
            <a:off x="5399087" y="3401793"/>
            <a:ext cx="1508335" cy="15496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411A4E1-7394-6AD8-B456-0CE62795E0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/>
          <a:stretch/>
        </p:blipFill>
        <p:spPr>
          <a:xfrm>
            <a:off x="8295679" y="1265374"/>
            <a:ext cx="1758958" cy="20935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7CC980B-128A-7544-B00F-0D9D3358C0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2" b="22944"/>
          <a:stretch/>
        </p:blipFill>
        <p:spPr>
          <a:xfrm>
            <a:off x="6994581" y="3397723"/>
            <a:ext cx="1508335" cy="1553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3F27B2-FA17-A062-4702-7D695722A1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9879" r="-809" b="32205"/>
          <a:stretch/>
        </p:blipFill>
        <p:spPr>
          <a:xfrm>
            <a:off x="8545570" y="3397723"/>
            <a:ext cx="1509067" cy="15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357</Words>
  <Application>Microsoft Office PowerPoint</Application>
  <PresentationFormat>Произвольный</PresentationFormat>
  <Paragraphs>81</Paragraphs>
  <Slides>18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Segoe UI</vt:lpstr>
      <vt:lpstr>Segoe UI Semibold</vt:lpstr>
      <vt:lpstr>Тема Office</vt:lpstr>
      <vt:lpstr>Презентация PowerPoint</vt:lpstr>
      <vt:lpstr>Филиал ГАУЗ «Городская детская  поликлиника № 6»  поселок Дербышки (г. Казань)</vt:lpstr>
      <vt:lpstr>Осиновская многопрофильная  поликлиника ГАУЗ «Зеленодольская ЦРБ» </vt:lpstr>
      <vt:lpstr>Осиновская многопрофильная  поликлиника ГАУЗ «Зеленодольская ЦРБ», педиатрическое отделение</vt:lpstr>
      <vt:lpstr>Врачебная амбулатория поселка Чебакса (новое строительство)</vt:lpstr>
      <vt:lpstr>Презентация PowerPoint</vt:lpstr>
      <vt:lpstr>Емелькинский ФАП ГАУЗ «Аксубаевская ЦРБ»</vt:lpstr>
      <vt:lpstr>Старо-Сляковский ФАП ГАУЗ «Агрызская ЦРБ»</vt:lpstr>
      <vt:lpstr>Большеболгоярский ФАП ГАУЗ «Апастовская ЦРБ»</vt:lpstr>
      <vt:lpstr>ФАП в д. Средний Алат ГАУЗ «Высокогорская ЦРБ»</vt:lpstr>
      <vt:lpstr>Презентация PowerPoint</vt:lpstr>
      <vt:lpstr>Муралинский ФАП ГАУЗ «Кайбицкая ЦРБ»</vt:lpstr>
      <vt:lpstr>Презентация PowerPoint</vt:lpstr>
      <vt:lpstr>Презентация PowerPoint</vt:lpstr>
      <vt:lpstr>Чурашевский ФАП ГАУЗ «Сармановская ЦРБ»</vt:lpstr>
      <vt:lpstr>ФАП д. Сулюково ГАУЗ «Сармановская ЦРБ»</vt:lpstr>
      <vt:lpstr>Жуковский ФАП ГАУЗ «Тетюшская ЦРБ»</vt:lpstr>
      <vt:lpstr>Ильбухтинский ФАП  ГАУЗ «Тукаевская ЦРБ»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Dizaner-L</dc:creator>
  <cp:lastModifiedBy>Пресс-секретарь МЗ РТ</cp:lastModifiedBy>
  <cp:revision>276</cp:revision>
  <cp:lastPrinted>2023-06-05T13:43:45Z</cp:lastPrinted>
  <dcterms:created xsi:type="dcterms:W3CDTF">2023-01-23T12:06:31Z</dcterms:created>
  <dcterms:modified xsi:type="dcterms:W3CDTF">2024-01-25T12:50:42Z</dcterms:modified>
</cp:coreProperties>
</file>